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3" r:id="rId3"/>
    <p:sldId id="264" r:id="rId4"/>
    <p:sldId id="261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6AEAA-203A-4106-BD79-7D38FAFAB7EC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0944F9-639B-44F5-9B40-DC7698BA9395}">
      <dgm:prSet/>
      <dgm:spPr/>
      <dgm:t>
        <a:bodyPr/>
        <a:lstStyle/>
        <a:p>
          <a:r>
            <a:rPr lang="en-US" dirty="0"/>
            <a:t>The following analysis breaks down the performance of Hedge Funds around the world</a:t>
          </a:r>
        </a:p>
      </dgm:t>
    </dgm:pt>
    <dgm:pt modelId="{55702DF7-2EE9-4BF2-A3D1-CADC44B461E8}" type="parTrans" cxnId="{0EA8E6B6-B3BB-4B77-B592-0AC1B6F149DB}">
      <dgm:prSet/>
      <dgm:spPr/>
      <dgm:t>
        <a:bodyPr/>
        <a:lstStyle/>
        <a:p>
          <a:endParaRPr lang="en-US"/>
        </a:p>
      </dgm:t>
    </dgm:pt>
    <dgm:pt modelId="{8EBBD576-4EA6-42BA-8461-A4D8DBB7FD85}" type="sibTrans" cxnId="{0EA8E6B6-B3BB-4B77-B592-0AC1B6F149DB}">
      <dgm:prSet/>
      <dgm:spPr/>
      <dgm:t>
        <a:bodyPr/>
        <a:lstStyle/>
        <a:p>
          <a:endParaRPr lang="en-US"/>
        </a:p>
      </dgm:t>
    </dgm:pt>
    <dgm:pt modelId="{342172B3-C58B-4E31-8FA6-EA6EDC9B6265}">
      <dgm:prSet/>
      <dgm:spPr/>
      <dgm:t>
        <a:bodyPr/>
        <a:lstStyle/>
        <a:p>
          <a:r>
            <a:rPr lang="en-US"/>
            <a:t>The aim is to visualize the data so as to get a better and more accurate picture of what the data represents</a:t>
          </a:r>
        </a:p>
      </dgm:t>
    </dgm:pt>
    <dgm:pt modelId="{30F80749-4B6A-4DF2-A5F3-D6B0E98B5BD7}" type="parTrans" cxnId="{1534D810-B381-47D3-95EB-00E2A257A1FE}">
      <dgm:prSet/>
      <dgm:spPr/>
      <dgm:t>
        <a:bodyPr/>
        <a:lstStyle/>
        <a:p>
          <a:endParaRPr lang="en-US"/>
        </a:p>
      </dgm:t>
    </dgm:pt>
    <dgm:pt modelId="{FDE641EA-EFB3-4D7E-8630-531318B6F173}" type="sibTrans" cxnId="{1534D810-B381-47D3-95EB-00E2A257A1FE}">
      <dgm:prSet/>
      <dgm:spPr/>
      <dgm:t>
        <a:bodyPr/>
        <a:lstStyle/>
        <a:p>
          <a:endParaRPr lang="en-US"/>
        </a:p>
      </dgm:t>
    </dgm:pt>
    <dgm:pt modelId="{5427D826-70C0-BA4C-B220-7C415F3EF71E}">
      <dgm:prSet/>
      <dgm:spPr/>
      <dgm:t>
        <a:bodyPr/>
        <a:lstStyle/>
        <a:p>
          <a:r>
            <a:rPr lang="en-GB"/>
            <a:t>We are able to compare Strategy against financial performance, and able to see top performing firms</a:t>
          </a:r>
        </a:p>
      </dgm:t>
    </dgm:pt>
    <dgm:pt modelId="{1FEEA67A-6CC3-AE44-BBEE-AEAD4948B148}" type="parTrans" cxnId="{7EC109AB-8D56-424A-93EB-FA6B09D26F5B}">
      <dgm:prSet/>
      <dgm:spPr/>
      <dgm:t>
        <a:bodyPr/>
        <a:lstStyle/>
        <a:p>
          <a:endParaRPr lang="en-GB"/>
        </a:p>
      </dgm:t>
    </dgm:pt>
    <dgm:pt modelId="{206AA407-E778-2542-99A3-76DF73D48F5C}" type="sibTrans" cxnId="{7EC109AB-8D56-424A-93EB-FA6B09D26F5B}">
      <dgm:prSet/>
      <dgm:spPr/>
      <dgm:t>
        <a:bodyPr/>
        <a:lstStyle/>
        <a:p>
          <a:endParaRPr lang="en-GB"/>
        </a:p>
      </dgm:t>
    </dgm:pt>
    <dgm:pt modelId="{12F77315-358B-C443-A0BE-094AAA2F6AEC}" type="pres">
      <dgm:prSet presAssocID="{8A46AEAA-203A-4106-BD79-7D38FAFAB7EC}" presName="vert0" presStyleCnt="0">
        <dgm:presLayoutVars>
          <dgm:dir/>
          <dgm:animOne val="branch"/>
          <dgm:animLvl val="lvl"/>
        </dgm:presLayoutVars>
      </dgm:prSet>
      <dgm:spPr/>
    </dgm:pt>
    <dgm:pt modelId="{7694DE2F-02CB-C04A-86D8-02DBA2179BFF}" type="pres">
      <dgm:prSet presAssocID="{3A0944F9-639B-44F5-9B40-DC7698BA9395}" presName="thickLine" presStyleLbl="alignNode1" presStyleIdx="0" presStyleCnt="3"/>
      <dgm:spPr/>
    </dgm:pt>
    <dgm:pt modelId="{A58E0804-A991-AD45-883F-4054A0F16E87}" type="pres">
      <dgm:prSet presAssocID="{3A0944F9-639B-44F5-9B40-DC7698BA9395}" presName="horz1" presStyleCnt="0"/>
      <dgm:spPr/>
    </dgm:pt>
    <dgm:pt modelId="{B8F3A0C7-036B-E94C-9A06-248C72631EE8}" type="pres">
      <dgm:prSet presAssocID="{3A0944F9-639B-44F5-9B40-DC7698BA9395}" presName="tx1" presStyleLbl="revTx" presStyleIdx="0" presStyleCnt="3" custLinFactNeighborX="-1395" custLinFactNeighborY="6882"/>
      <dgm:spPr/>
    </dgm:pt>
    <dgm:pt modelId="{3B07D497-E853-E349-9004-8C9F23679FE2}" type="pres">
      <dgm:prSet presAssocID="{3A0944F9-639B-44F5-9B40-DC7698BA9395}" presName="vert1" presStyleCnt="0"/>
      <dgm:spPr/>
    </dgm:pt>
    <dgm:pt modelId="{34630D62-D68B-0849-9664-16245E8716E8}" type="pres">
      <dgm:prSet presAssocID="{342172B3-C58B-4E31-8FA6-EA6EDC9B6265}" presName="thickLine" presStyleLbl="alignNode1" presStyleIdx="1" presStyleCnt="3"/>
      <dgm:spPr/>
    </dgm:pt>
    <dgm:pt modelId="{AAE4CC4E-5712-6846-8557-E1D697CD3F42}" type="pres">
      <dgm:prSet presAssocID="{342172B3-C58B-4E31-8FA6-EA6EDC9B6265}" presName="horz1" presStyleCnt="0"/>
      <dgm:spPr/>
    </dgm:pt>
    <dgm:pt modelId="{1BD767B0-B438-D94D-87BC-8725C0E63B08}" type="pres">
      <dgm:prSet presAssocID="{342172B3-C58B-4E31-8FA6-EA6EDC9B6265}" presName="tx1" presStyleLbl="revTx" presStyleIdx="1" presStyleCnt="3"/>
      <dgm:spPr/>
    </dgm:pt>
    <dgm:pt modelId="{00F96D10-89EB-3D45-997F-D6D278647966}" type="pres">
      <dgm:prSet presAssocID="{342172B3-C58B-4E31-8FA6-EA6EDC9B6265}" presName="vert1" presStyleCnt="0"/>
      <dgm:spPr/>
    </dgm:pt>
    <dgm:pt modelId="{1A74A5B6-FE36-AB44-B59C-7DD22B49C835}" type="pres">
      <dgm:prSet presAssocID="{5427D826-70C0-BA4C-B220-7C415F3EF71E}" presName="thickLine" presStyleLbl="alignNode1" presStyleIdx="2" presStyleCnt="3"/>
      <dgm:spPr/>
    </dgm:pt>
    <dgm:pt modelId="{762C4293-A068-A94D-A0C1-0AB5B6D746AA}" type="pres">
      <dgm:prSet presAssocID="{5427D826-70C0-BA4C-B220-7C415F3EF71E}" presName="horz1" presStyleCnt="0"/>
      <dgm:spPr/>
    </dgm:pt>
    <dgm:pt modelId="{73B24433-CF9D-A343-972C-007A212DCB65}" type="pres">
      <dgm:prSet presAssocID="{5427D826-70C0-BA4C-B220-7C415F3EF71E}" presName="tx1" presStyleLbl="revTx" presStyleIdx="2" presStyleCnt="3"/>
      <dgm:spPr/>
    </dgm:pt>
    <dgm:pt modelId="{6354F46F-52C8-084A-85FA-6AD569C1D060}" type="pres">
      <dgm:prSet presAssocID="{5427D826-70C0-BA4C-B220-7C415F3EF71E}" presName="vert1" presStyleCnt="0"/>
      <dgm:spPr/>
    </dgm:pt>
  </dgm:ptLst>
  <dgm:cxnLst>
    <dgm:cxn modelId="{91758206-35EF-5241-9508-664AF5E27EF6}" type="presOf" srcId="{5427D826-70C0-BA4C-B220-7C415F3EF71E}" destId="{73B24433-CF9D-A343-972C-007A212DCB65}" srcOrd="0" destOrd="0" presId="urn:microsoft.com/office/officeart/2008/layout/LinedList"/>
    <dgm:cxn modelId="{1534D810-B381-47D3-95EB-00E2A257A1FE}" srcId="{8A46AEAA-203A-4106-BD79-7D38FAFAB7EC}" destId="{342172B3-C58B-4E31-8FA6-EA6EDC9B6265}" srcOrd="1" destOrd="0" parTransId="{30F80749-4B6A-4DF2-A5F3-D6B0E98B5BD7}" sibTransId="{FDE641EA-EFB3-4D7E-8630-531318B6F173}"/>
    <dgm:cxn modelId="{614D6426-CFE1-DA48-BAF2-6480C0C25732}" type="presOf" srcId="{342172B3-C58B-4E31-8FA6-EA6EDC9B6265}" destId="{1BD767B0-B438-D94D-87BC-8725C0E63B08}" srcOrd="0" destOrd="0" presId="urn:microsoft.com/office/officeart/2008/layout/LinedList"/>
    <dgm:cxn modelId="{D75D1CA7-253F-1E46-B941-0CBEC442079A}" type="presOf" srcId="{8A46AEAA-203A-4106-BD79-7D38FAFAB7EC}" destId="{12F77315-358B-C443-A0BE-094AAA2F6AEC}" srcOrd="0" destOrd="0" presId="urn:microsoft.com/office/officeart/2008/layout/LinedList"/>
    <dgm:cxn modelId="{7EC109AB-8D56-424A-93EB-FA6B09D26F5B}" srcId="{8A46AEAA-203A-4106-BD79-7D38FAFAB7EC}" destId="{5427D826-70C0-BA4C-B220-7C415F3EF71E}" srcOrd="2" destOrd="0" parTransId="{1FEEA67A-6CC3-AE44-BBEE-AEAD4948B148}" sibTransId="{206AA407-E778-2542-99A3-76DF73D48F5C}"/>
    <dgm:cxn modelId="{0EA8E6B6-B3BB-4B77-B592-0AC1B6F149DB}" srcId="{8A46AEAA-203A-4106-BD79-7D38FAFAB7EC}" destId="{3A0944F9-639B-44F5-9B40-DC7698BA9395}" srcOrd="0" destOrd="0" parTransId="{55702DF7-2EE9-4BF2-A3D1-CADC44B461E8}" sibTransId="{8EBBD576-4EA6-42BA-8461-A4D8DBB7FD85}"/>
    <dgm:cxn modelId="{2B602AC6-1054-5C4F-97ED-762329520FD2}" type="presOf" srcId="{3A0944F9-639B-44F5-9B40-DC7698BA9395}" destId="{B8F3A0C7-036B-E94C-9A06-248C72631EE8}" srcOrd="0" destOrd="0" presId="urn:microsoft.com/office/officeart/2008/layout/LinedList"/>
    <dgm:cxn modelId="{43485ACA-15E8-2D4A-A500-F559B4595CB4}" type="presParOf" srcId="{12F77315-358B-C443-A0BE-094AAA2F6AEC}" destId="{7694DE2F-02CB-C04A-86D8-02DBA2179BFF}" srcOrd="0" destOrd="0" presId="urn:microsoft.com/office/officeart/2008/layout/LinedList"/>
    <dgm:cxn modelId="{5683DF81-18A7-344D-A2A2-ED9B5BAD304B}" type="presParOf" srcId="{12F77315-358B-C443-A0BE-094AAA2F6AEC}" destId="{A58E0804-A991-AD45-883F-4054A0F16E87}" srcOrd="1" destOrd="0" presId="urn:microsoft.com/office/officeart/2008/layout/LinedList"/>
    <dgm:cxn modelId="{08C6552E-9FB9-1646-8C9B-2245104F78E7}" type="presParOf" srcId="{A58E0804-A991-AD45-883F-4054A0F16E87}" destId="{B8F3A0C7-036B-E94C-9A06-248C72631EE8}" srcOrd="0" destOrd="0" presId="urn:microsoft.com/office/officeart/2008/layout/LinedList"/>
    <dgm:cxn modelId="{40EE223A-1660-BC48-81F6-8ADEF157478F}" type="presParOf" srcId="{A58E0804-A991-AD45-883F-4054A0F16E87}" destId="{3B07D497-E853-E349-9004-8C9F23679FE2}" srcOrd="1" destOrd="0" presId="urn:microsoft.com/office/officeart/2008/layout/LinedList"/>
    <dgm:cxn modelId="{767317A0-3CA7-614D-BF99-2DB053761DC5}" type="presParOf" srcId="{12F77315-358B-C443-A0BE-094AAA2F6AEC}" destId="{34630D62-D68B-0849-9664-16245E8716E8}" srcOrd="2" destOrd="0" presId="urn:microsoft.com/office/officeart/2008/layout/LinedList"/>
    <dgm:cxn modelId="{29CCFF0E-3D53-6347-9A13-E944CE49E7B6}" type="presParOf" srcId="{12F77315-358B-C443-A0BE-094AAA2F6AEC}" destId="{AAE4CC4E-5712-6846-8557-E1D697CD3F42}" srcOrd="3" destOrd="0" presId="urn:microsoft.com/office/officeart/2008/layout/LinedList"/>
    <dgm:cxn modelId="{273BEE2D-A0A3-5A4B-9DA1-4E3369AC6A07}" type="presParOf" srcId="{AAE4CC4E-5712-6846-8557-E1D697CD3F42}" destId="{1BD767B0-B438-D94D-87BC-8725C0E63B08}" srcOrd="0" destOrd="0" presId="urn:microsoft.com/office/officeart/2008/layout/LinedList"/>
    <dgm:cxn modelId="{3C4B8CB8-6187-024E-BC12-7BDBAC640F6C}" type="presParOf" srcId="{AAE4CC4E-5712-6846-8557-E1D697CD3F42}" destId="{00F96D10-89EB-3D45-997F-D6D278647966}" srcOrd="1" destOrd="0" presId="urn:microsoft.com/office/officeart/2008/layout/LinedList"/>
    <dgm:cxn modelId="{B214A0AF-2BC7-0D4A-A967-95F7776FBDC0}" type="presParOf" srcId="{12F77315-358B-C443-A0BE-094AAA2F6AEC}" destId="{1A74A5B6-FE36-AB44-B59C-7DD22B49C835}" srcOrd="4" destOrd="0" presId="urn:microsoft.com/office/officeart/2008/layout/LinedList"/>
    <dgm:cxn modelId="{8EB88E4C-9BE7-F04D-BE08-5F80DF376A3F}" type="presParOf" srcId="{12F77315-358B-C443-A0BE-094AAA2F6AEC}" destId="{762C4293-A068-A94D-A0C1-0AB5B6D746AA}" srcOrd="5" destOrd="0" presId="urn:microsoft.com/office/officeart/2008/layout/LinedList"/>
    <dgm:cxn modelId="{F01D3C59-5C4F-B24A-B891-2C79CAB0256F}" type="presParOf" srcId="{762C4293-A068-A94D-A0C1-0AB5B6D746AA}" destId="{73B24433-CF9D-A343-972C-007A212DCB65}" srcOrd="0" destOrd="0" presId="urn:microsoft.com/office/officeart/2008/layout/LinedList"/>
    <dgm:cxn modelId="{2837408A-1042-5843-A99E-D21781F970CE}" type="presParOf" srcId="{762C4293-A068-A94D-A0C1-0AB5B6D746AA}" destId="{6354F46F-52C8-084A-85FA-6AD569C1D0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4DE2F-02CB-C04A-86D8-02DBA2179BFF}">
      <dsp:nvSpPr>
        <dsp:cNvPr id="0" name=""/>
        <dsp:cNvSpPr/>
      </dsp:nvSpPr>
      <dsp:spPr>
        <a:xfrm>
          <a:off x="0" y="1648"/>
          <a:ext cx="531454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8F3A0C7-036B-E94C-9A06-248C72631EE8}">
      <dsp:nvSpPr>
        <dsp:cNvPr id="0" name=""/>
        <dsp:cNvSpPr/>
      </dsp:nvSpPr>
      <dsp:spPr>
        <a:xfrm>
          <a:off x="0" y="79016"/>
          <a:ext cx="5314543" cy="1124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following analysis breaks down the performance of Hedge Funds around the world</a:t>
          </a:r>
        </a:p>
      </dsp:txBody>
      <dsp:txXfrm>
        <a:off x="0" y="79016"/>
        <a:ext cx="5314543" cy="1124207"/>
      </dsp:txXfrm>
    </dsp:sp>
    <dsp:sp modelId="{34630D62-D68B-0849-9664-16245E8716E8}">
      <dsp:nvSpPr>
        <dsp:cNvPr id="0" name=""/>
        <dsp:cNvSpPr/>
      </dsp:nvSpPr>
      <dsp:spPr>
        <a:xfrm>
          <a:off x="0" y="1125856"/>
          <a:ext cx="531454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D767B0-B438-D94D-87BC-8725C0E63B08}">
      <dsp:nvSpPr>
        <dsp:cNvPr id="0" name=""/>
        <dsp:cNvSpPr/>
      </dsp:nvSpPr>
      <dsp:spPr>
        <a:xfrm>
          <a:off x="0" y="1125856"/>
          <a:ext cx="5314543" cy="1124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aim is to visualize the data so as to get a better and more accurate picture of what the data represents</a:t>
          </a:r>
        </a:p>
      </dsp:txBody>
      <dsp:txXfrm>
        <a:off x="0" y="1125856"/>
        <a:ext cx="5314543" cy="1124207"/>
      </dsp:txXfrm>
    </dsp:sp>
    <dsp:sp modelId="{1A74A5B6-FE36-AB44-B59C-7DD22B49C835}">
      <dsp:nvSpPr>
        <dsp:cNvPr id="0" name=""/>
        <dsp:cNvSpPr/>
      </dsp:nvSpPr>
      <dsp:spPr>
        <a:xfrm>
          <a:off x="0" y="2250063"/>
          <a:ext cx="531454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B24433-CF9D-A343-972C-007A212DCB65}">
      <dsp:nvSpPr>
        <dsp:cNvPr id="0" name=""/>
        <dsp:cNvSpPr/>
      </dsp:nvSpPr>
      <dsp:spPr>
        <a:xfrm>
          <a:off x="0" y="2250063"/>
          <a:ext cx="5314543" cy="1124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We are able to compare Strategy against financial performance, and able to see top performing firms</a:t>
          </a:r>
        </a:p>
      </dsp:txBody>
      <dsp:txXfrm>
        <a:off x="0" y="2250063"/>
        <a:ext cx="5314543" cy="1124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A53B-05C5-804C-9DF1-991FB7FC6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AC376-AD41-E64B-A81F-EFB31DB13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8ACB6-E94F-9B4C-AD06-5E0DEE29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F41D1-1B4E-5A45-9AE7-5DDA955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9A729-1AE0-0E43-A275-AFE4EC57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0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85C0-9048-4041-A843-2B0CC736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9D1A7-1869-0248-AE64-762FC267A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A1340-85E6-194C-9AC0-11FFA022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5BFE1-FD88-8146-A626-C3CFAFE9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DB940-99D5-0C4B-98C9-16DEED2D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2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C5C45-A490-984B-9DF9-55E2D6491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A727B-600E-A347-8D91-07691E40D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39E57-2436-D043-B9A5-2B902E0E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64F4E-E100-F04F-A760-96425B4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77EC2-A1D6-6043-AF7A-DC26DBB3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2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0A229-5A54-AB4E-B092-BB3235D7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77DC8-229C-1648-8088-0C27C29D2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4AF75-8A6A-B64E-B7F4-3C14701F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D0CAE-AB4B-8947-96EF-B3690642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D3B41-6DB2-5E4C-BECF-0ED5D1BE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7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5FB0-D1F2-E844-AEBF-A3B2E131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ADE55-8CDC-D244-BC86-45609C49F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D7EEA-5604-EC43-BCE1-E7688274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5C44-A9EC-7B42-986D-84A8522C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A0C1F-4E2E-C941-B3F1-D1646336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BCB7-2791-EB43-9D93-AB034F7A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8CE0C-A0A3-874E-83B5-C6B383781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839E0-B707-BA47-9B00-B6A6F77F9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F0728-5E3A-CB45-AC39-A7117AD63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DC53F-19DB-8445-90BC-F05C207D8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50AA5-1C3B-A74C-9BC4-960AD6D6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196D-A9B8-8E41-8FEF-122CC983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5CF1C-9BFC-2244-920A-291A36D29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B056E-0BE7-514F-ADAB-50588920C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89E6F-C037-9C45-A474-D36CB5EAA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3DEACF-A7F8-5342-B9F6-ADDC79B91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F24B8-754A-C948-977C-F94CB006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89AE20-346F-9C43-A881-DC78D70E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D74FB3-03A3-A743-AB1B-99F51D60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0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900E-AD21-734B-B1DF-F37F715F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8DC01-70D7-6346-B69C-D0E4B3497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5B25C-ECC4-CF47-9939-2FEE1BB1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106A4-4502-3741-A542-1D36368D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071D7-BECD-D046-A916-3573E61B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D3BF8-153F-3441-A1B0-EB62C62CB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D8452-E1C8-C848-9AA7-4F83CCC8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1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9890B-0697-B041-8BA4-CE12FE18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95F8-9889-F343-923F-C96D3B325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E9652-E608-7C4A-A30A-774FE6497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3A8AC-0C94-2A45-BF14-0B1325F7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9B3E0-79DF-F241-99A3-694B5FC6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4E7D4-DCBB-F549-92D8-0F7581A6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3AF4-1A2D-9F4C-A509-C16889E5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53F058-5B6C-8E4D-B86B-F2828A5F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EE078-06A8-6F4C-8A5E-B544616A8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8580B-EF08-6142-914D-AC2DA643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A504D-6C75-E144-8C7B-EFFEB8773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2233E-4343-1C4F-9812-3A6C19E6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28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000CD-CF79-F64D-8161-5757D476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60E43-8324-5545-B9BD-1FBA845F7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DA855-FA92-8E4F-B099-6494AE1F5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AB75C-383E-B24A-B199-2D6760050A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14F0-F073-F14E-AB7B-BE0C4275E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DB6CC-C4C9-6F4D-8819-0754B8916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7577C-7A53-2148-9DB0-417B1235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Upward trend">
            <a:extLst>
              <a:ext uri="{FF2B5EF4-FFF2-40B4-BE49-F238E27FC236}">
                <a16:creationId xmlns:a16="http://schemas.microsoft.com/office/drawing/2014/main" id="{DA860993-FC35-4098-87D7-F7E1F301C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graphicFrame>
        <p:nvGraphicFramePr>
          <p:cNvPr id="22" name="TextBox 3">
            <a:extLst>
              <a:ext uri="{FF2B5EF4-FFF2-40B4-BE49-F238E27FC236}">
                <a16:creationId xmlns:a16="http://schemas.microsoft.com/office/drawing/2014/main" id="{64BD6D7B-4A1F-4A68-A9B0-88DD22376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94002"/>
              </p:ext>
            </p:extLst>
          </p:nvPr>
        </p:nvGraphicFramePr>
        <p:xfrm>
          <a:off x="6096000" y="1312066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327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6CDA26-56F9-B941-B8A3-403AC8DC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2" b="8294"/>
          <a:stretch/>
        </p:blipFill>
        <p:spPr>
          <a:xfrm>
            <a:off x="456816" y="604345"/>
            <a:ext cx="11277600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B3CA7E-B4D7-C04B-8761-BA1A9E4D2B7C}"/>
              </a:ext>
            </a:extLst>
          </p:cNvPr>
          <p:cNvSpPr txBox="1"/>
          <p:nvPr/>
        </p:nvSpPr>
        <p:spPr>
          <a:xfrm>
            <a:off x="1325892" y="125389"/>
            <a:ext cx="974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Comparing the Firm against the value of its Assets Under Management in millions and as a percentage</a:t>
            </a:r>
          </a:p>
        </p:txBody>
      </p:sp>
    </p:spTree>
    <p:extLst>
      <p:ext uri="{BB962C8B-B14F-4D97-AF65-F5344CB8AC3E}">
        <p14:creationId xmlns:p14="http://schemas.microsoft.com/office/powerpoint/2010/main" val="250755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1335A6-4D81-714D-9BD1-AD967CD1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3" y="638877"/>
            <a:ext cx="10861589" cy="6014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B27BB5-DB04-4745-A4C4-6CCCC2DF1E5D}"/>
              </a:ext>
            </a:extLst>
          </p:cNvPr>
          <p:cNvSpPr txBox="1"/>
          <p:nvPr/>
        </p:nvSpPr>
        <p:spPr>
          <a:xfrm>
            <a:off x="3478924" y="204952"/>
            <a:ext cx="593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Comparing the firm's strategy against the value of its portfolio</a:t>
            </a:r>
          </a:p>
        </p:txBody>
      </p:sp>
    </p:spTree>
    <p:extLst>
      <p:ext uri="{BB962C8B-B14F-4D97-AF65-F5344CB8AC3E}">
        <p14:creationId xmlns:p14="http://schemas.microsoft.com/office/powerpoint/2010/main" val="243114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21899C-CB92-D04F-9B2B-03E8D85A3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57" b="2419"/>
          <a:stretch/>
        </p:blipFill>
        <p:spPr>
          <a:xfrm>
            <a:off x="456817" y="693682"/>
            <a:ext cx="11277600" cy="5896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EAD90-84AF-394D-A628-52BC08F14788}"/>
              </a:ext>
            </a:extLst>
          </p:cNvPr>
          <p:cNvSpPr txBox="1"/>
          <p:nvPr/>
        </p:nvSpPr>
        <p:spPr>
          <a:xfrm>
            <a:off x="4014951" y="262759"/>
            <a:ext cx="412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Firm locations by country and city</a:t>
            </a:r>
          </a:p>
        </p:txBody>
      </p:sp>
    </p:spTree>
    <p:extLst>
      <p:ext uri="{BB962C8B-B14F-4D97-AF65-F5344CB8AC3E}">
        <p14:creationId xmlns:p14="http://schemas.microsoft.com/office/powerpoint/2010/main" val="360503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731C51-2C63-364A-9B0F-A48A36812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" b="1462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801FF-D771-A74F-96C1-5D255067A3DD}"/>
              </a:ext>
            </a:extLst>
          </p:cNvPr>
          <p:cNvSpPr txBox="1"/>
          <p:nvPr/>
        </p:nvSpPr>
        <p:spPr>
          <a:xfrm>
            <a:off x="3815254" y="87654"/>
            <a:ext cx="509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Total of Assets Under Management by region</a:t>
            </a:r>
          </a:p>
        </p:txBody>
      </p:sp>
    </p:spTree>
    <p:extLst>
      <p:ext uri="{BB962C8B-B14F-4D97-AF65-F5344CB8AC3E}">
        <p14:creationId xmlns:p14="http://schemas.microsoft.com/office/powerpoint/2010/main" val="838132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92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Mweemba</dc:creator>
  <cp:lastModifiedBy>Nathaniel Mweemba</cp:lastModifiedBy>
  <cp:revision>4</cp:revision>
  <dcterms:created xsi:type="dcterms:W3CDTF">2021-08-23T17:38:34Z</dcterms:created>
  <dcterms:modified xsi:type="dcterms:W3CDTF">2021-08-24T06:50:00Z</dcterms:modified>
</cp:coreProperties>
</file>